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18" r:id="rId4"/>
  </p:sldMasterIdLst>
  <p:notesMasterIdLst>
    <p:notesMasterId r:id="rId15"/>
  </p:notesMasterIdLst>
  <p:handoutMasterIdLst>
    <p:handoutMasterId r:id="rId16"/>
  </p:handoutMasterIdLst>
  <p:sldIdLst>
    <p:sldId id="292" r:id="rId5"/>
    <p:sldId id="275" r:id="rId6"/>
    <p:sldId id="277" r:id="rId7"/>
    <p:sldId id="276" r:id="rId8"/>
    <p:sldId id="294" r:id="rId9"/>
    <p:sldId id="288" r:id="rId10"/>
    <p:sldId id="299" r:id="rId11"/>
    <p:sldId id="298" r:id="rId12"/>
    <p:sldId id="297" r:id="rId13"/>
    <p:sldId id="29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E0EB"/>
    <a:srgbClr val="446992"/>
    <a:srgbClr val="AEC2D8"/>
    <a:srgbClr val="98432A"/>
    <a:srgbClr val="D84400"/>
    <a:srgbClr val="44678D"/>
    <a:srgbClr val="263E5A"/>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2" d="100"/>
          <a:sy n="82" d="100"/>
        </p:scale>
        <p:origin x="720"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4/5/2024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4/5/2024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3954175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3193110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4074462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2632672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781948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905246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BDF68E2-58F2-4D09-BE8B-E3BD06533059}" type="datetimeFigureOut">
              <a:rPr lang="en-US" smtClean="0"/>
              <a:t>4/5/2024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r>
              <a:rPr lang="en-US" noProof="0"/>
              <a:t>Presentation Title</a:t>
            </a:r>
            <a:endParaRPr lang="en-US" noProof="0" dirty="0"/>
          </a:p>
        </p:txBody>
      </p:sp>
      <p:sp>
        <p:nvSpPr>
          <p:cNvPr id="6" name="Slide Number Placeholder 5"/>
          <p:cNvSpPr>
            <a:spLocks noGrp="1"/>
          </p:cNvSpPr>
          <p:nvPr>
            <p:ph type="sldNum" sz="quarter" idx="12"/>
          </p:nvPr>
        </p:nvSpPr>
        <p:spPr>
          <a:xfrm>
            <a:off x="8077200" y="1430866"/>
            <a:ext cx="2743200" cy="365125"/>
          </a:xfrm>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1014652"/>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624D31-43A5-475A-80CF-332C9F6DCF35}" type="datetimeFigureOut">
              <a:rPr lang="en-US" smtClean="0"/>
              <a:t>4/5/2024</a:t>
            </a:fld>
            <a:endParaRPr lang="en-US" dirty="0"/>
          </a:p>
        </p:txBody>
      </p:sp>
      <p:sp>
        <p:nvSpPr>
          <p:cNvPr id="6" name="Footer Placeholder 5"/>
          <p:cNvSpPr>
            <a:spLocks noGrp="1"/>
          </p:cNvSpPr>
          <p:nvPr>
            <p:ph type="ftr" sz="quarter" idx="11"/>
          </p:nvPr>
        </p:nvSpPr>
        <p:spPr/>
        <p:txBody>
          <a:bodyPr/>
          <a:lstStyle/>
          <a:p>
            <a:r>
              <a:rPr lang="en-US" noProof="0"/>
              <a:t>Presentation Title</a:t>
            </a:r>
            <a:endParaRPr lang="en-US" noProof="0" dirty="0"/>
          </a:p>
        </p:txBody>
      </p:sp>
      <p:sp>
        <p:nvSpPr>
          <p:cNvPr id="7" name="Slide Number Placeholder 6"/>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190092806"/>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8624D31-43A5-475A-80CF-332C9F6DCF35}" type="datetimeFigureOut">
              <a:rPr lang="en-US" smtClean="0"/>
              <a:t>4/5/2024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noProof="0"/>
              <a:t>Presentation Title</a:t>
            </a:r>
            <a:endParaRPr lang="en-US" noProof="0" dirty="0"/>
          </a:p>
        </p:txBody>
      </p:sp>
      <p:sp>
        <p:nvSpPr>
          <p:cNvPr id="7" name="Slide Number Placeholder 6"/>
          <p:cNvSpPr>
            <a:spLocks noGrp="1"/>
          </p:cNvSpPr>
          <p:nvPr>
            <p:ph type="sldNum" sz="quarter" idx="12"/>
          </p:nvPr>
        </p:nvSpPr>
        <p:spPr>
          <a:xfrm>
            <a:off x="10862452" y="381000"/>
            <a:ext cx="643748" cy="365125"/>
          </a:xfrm>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423208477"/>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8624D31-43A5-475A-80CF-332C9F6DCF35}" type="datetimeFigureOut">
              <a:rPr lang="en-US" smtClean="0"/>
              <a:t>4/5/2024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noProof="0"/>
              <a:t>Presentation Title</a:t>
            </a:r>
            <a:endParaRPr lang="en-US" noProof="0" dirty="0"/>
          </a:p>
        </p:txBody>
      </p:sp>
      <p:sp>
        <p:nvSpPr>
          <p:cNvPr id="7" name="Slide Number Placeholder 6"/>
          <p:cNvSpPr>
            <a:spLocks noGrp="1"/>
          </p:cNvSpPr>
          <p:nvPr>
            <p:ph type="sldNum" sz="quarter" idx="12"/>
          </p:nvPr>
        </p:nvSpPr>
        <p:spPr>
          <a:xfrm>
            <a:off x="10862452" y="381000"/>
            <a:ext cx="643748" cy="365125"/>
          </a:xfrm>
        </p:spPr>
        <p:txBody>
          <a:bodyPr/>
          <a:lstStyle/>
          <a:p>
            <a:fld id="{47FEACEE-25B4-4A2D-B147-27296E36371D}" type="slidenum">
              <a:rPr lang="en-US" altLang="zh-CN" noProof="0" smtClean="0"/>
              <a:pPr/>
              <a:t>‹#›</a:t>
            </a:fld>
            <a:endParaRPr lang="en-US" altLang="zh-CN" noProof="0"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69829770"/>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98624D31-43A5-475A-80CF-332C9F6DCF35}" type="datetimeFigureOut">
              <a:rPr lang="en-US" smtClean="0"/>
              <a:t>4/5/2024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noProof="0"/>
              <a:t>Presentation Title</a:t>
            </a:r>
            <a:endParaRPr lang="en-US" noProof="0" dirty="0"/>
          </a:p>
        </p:txBody>
      </p:sp>
      <p:sp>
        <p:nvSpPr>
          <p:cNvPr id="7" name="Slide Number Placeholder 6"/>
          <p:cNvSpPr>
            <a:spLocks noGrp="1"/>
          </p:cNvSpPr>
          <p:nvPr>
            <p:ph type="sldNum" sz="quarter" idx="12"/>
          </p:nvPr>
        </p:nvSpPr>
        <p:spPr>
          <a:xfrm>
            <a:off x="10862452" y="381000"/>
            <a:ext cx="643748" cy="365125"/>
          </a:xfrm>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05376514"/>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8624D31-43A5-475A-80CF-332C9F6DCF35}" type="datetimeFigureOut">
              <a:rPr lang="en-US" smtClean="0"/>
              <a:t>4/5/2024</a:t>
            </a:fld>
            <a:endParaRPr lang="en-US" dirty="0"/>
          </a:p>
        </p:txBody>
      </p:sp>
      <p:sp>
        <p:nvSpPr>
          <p:cNvPr id="4" name="Footer Placeholder 3"/>
          <p:cNvSpPr>
            <a:spLocks noGrp="1"/>
          </p:cNvSpPr>
          <p:nvPr>
            <p:ph type="ftr" sz="quarter" idx="11"/>
          </p:nvPr>
        </p:nvSpPr>
        <p:spPr/>
        <p:txBody>
          <a:bodyPr/>
          <a:lstStyle/>
          <a:p>
            <a:r>
              <a:rPr lang="en-US" noProof="0"/>
              <a:t>Presentation Title</a:t>
            </a:r>
            <a:endParaRPr lang="en-US" noProof="0" dirty="0"/>
          </a:p>
        </p:txBody>
      </p:sp>
      <p:sp>
        <p:nvSpPr>
          <p:cNvPr id="5" name="Slide Number Placeholder 4"/>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059186815"/>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8624D31-43A5-475A-80CF-332C9F6DCF35}" type="datetimeFigureOut">
              <a:rPr lang="en-US" smtClean="0"/>
              <a:t>4/5/2024</a:t>
            </a:fld>
            <a:endParaRPr lang="en-US" dirty="0"/>
          </a:p>
        </p:txBody>
      </p:sp>
      <p:sp>
        <p:nvSpPr>
          <p:cNvPr id="4" name="Footer Placeholder 3"/>
          <p:cNvSpPr>
            <a:spLocks noGrp="1"/>
          </p:cNvSpPr>
          <p:nvPr>
            <p:ph type="ftr" sz="quarter" idx="11"/>
          </p:nvPr>
        </p:nvSpPr>
        <p:spPr/>
        <p:txBody>
          <a:bodyPr/>
          <a:lstStyle/>
          <a:p>
            <a:r>
              <a:rPr lang="en-US" noProof="0"/>
              <a:t>Presentation Title</a:t>
            </a:r>
            <a:endParaRPr lang="en-US" noProof="0" dirty="0"/>
          </a:p>
        </p:txBody>
      </p:sp>
      <p:sp>
        <p:nvSpPr>
          <p:cNvPr id="5" name="Slide Number Placeholder 4"/>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916216779"/>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4/5/2024</a:t>
            </a:fld>
            <a:endParaRPr lang="en-US" dirty="0"/>
          </a:p>
        </p:txBody>
      </p:sp>
      <p:sp>
        <p:nvSpPr>
          <p:cNvPr id="5" name="Footer Placeholder 4"/>
          <p:cNvSpPr>
            <a:spLocks noGrp="1"/>
          </p:cNvSpPr>
          <p:nvPr>
            <p:ph type="ftr" sz="quarter" idx="11"/>
          </p:nvPr>
        </p:nvSpPr>
        <p:spPr/>
        <p:txBody>
          <a:bodyPr/>
          <a:lstStyle/>
          <a:p>
            <a:r>
              <a:rPr lang="en-US" noProof="0"/>
              <a:t>Presentation Title</a:t>
            </a:r>
            <a:endParaRPr lang="en-US" noProof="0" dirty="0"/>
          </a:p>
        </p:txBody>
      </p:sp>
      <p:sp>
        <p:nvSpPr>
          <p:cNvPr id="6" name="Slide Number Placeholder 5"/>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7291951"/>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26F7E3A-B166-407D-9866-32884E7D5B37}" type="datetimeFigureOut">
              <a:rPr lang="en-US" smtClean="0"/>
              <a:t>4/5/2024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r>
              <a:rPr lang="en-US" noProof="0"/>
              <a:t>Presentation Title</a:t>
            </a:r>
            <a:endParaRPr lang="en-US" noProof="0" dirty="0"/>
          </a:p>
        </p:txBody>
      </p:sp>
      <p:sp>
        <p:nvSpPr>
          <p:cNvPr id="6" name="Slide Number Placeholder 5"/>
          <p:cNvSpPr>
            <a:spLocks noGrp="1"/>
          </p:cNvSpPr>
          <p:nvPr>
            <p:ph type="sldNum" sz="quarter" idx="12"/>
          </p:nvPr>
        </p:nvSpPr>
        <p:spPr>
          <a:xfrm>
            <a:off x="10862452" y="381000"/>
            <a:ext cx="643748" cy="365125"/>
          </a:xfrm>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910524516"/>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160058239"/>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536344288"/>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4/5/2024</a:t>
            </a:fld>
            <a:endParaRPr lang="en-US" dirty="0"/>
          </a:p>
        </p:txBody>
      </p:sp>
      <p:sp>
        <p:nvSpPr>
          <p:cNvPr id="5" name="Footer Placeholder 4"/>
          <p:cNvSpPr>
            <a:spLocks noGrp="1"/>
          </p:cNvSpPr>
          <p:nvPr>
            <p:ph type="ftr" sz="quarter" idx="11"/>
          </p:nvPr>
        </p:nvSpPr>
        <p:spPr/>
        <p:txBody>
          <a:bodyPr/>
          <a:lstStyle/>
          <a:p>
            <a:r>
              <a:rPr lang="en-US" noProof="0"/>
              <a:t>Presentation Title</a:t>
            </a:r>
            <a:endParaRPr lang="en-US" noProof="0" dirty="0"/>
          </a:p>
        </p:txBody>
      </p:sp>
      <p:sp>
        <p:nvSpPr>
          <p:cNvPr id="6" name="Slide Number Placeholder 5"/>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437705420"/>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40957053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091741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596870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5128940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9811837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0EBB0C4-6273-4C6E-B9BD-2EDC30F1CD52}" type="datetimeFigureOut">
              <a:rPr lang="en-US" smtClean="0"/>
              <a:t>4/5/2024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r>
              <a:rPr lang="en-US" noProof="0"/>
              <a:t>Presentation Title</a:t>
            </a:r>
            <a:endParaRPr lang="en-US" noProof="0" dirty="0"/>
          </a:p>
        </p:txBody>
      </p:sp>
      <p:sp>
        <p:nvSpPr>
          <p:cNvPr id="6" name="Slide Number Placeholder 5"/>
          <p:cNvSpPr>
            <a:spLocks noGrp="1"/>
          </p:cNvSpPr>
          <p:nvPr>
            <p:ph type="sldNum" sz="quarter" idx="12"/>
          </p:nvPr>
        </p:nvSpPr>
        <p:spPr>
          <a:xfrm>
            <a:off x="10862452" y="381000"/>
            <a:ext cx="643748" cy="365125"/>
          </a:xfrm>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261596128"/>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4/5/2024</a:t>
            </a:fld>
            <a:endParaRPr lang="en-US" dirty="0"/>
          </a:p>
        </p:txBody>
      </p:sp>
      <p:sp>
        <p:nvSpPr>
          <p:cNvPr id="6" name="Footer Placeholder 5"/>
          <p:cNvSpPr>
            <a:spLocks noGrp="1"/>
          </p:cNvSpPr>
          <p:nvPr>
            <p:ph type="ftr" sz="quarter" idx="11"/>
          </p:nvPr>
        </p:nvSpPr>
        <p:spPr/>
        <p:txBody>
          <a:bodyPr/>
          <a:lstStyle/>
          <a:p>
            <a:r>
              <a:rPr lang="en-US" noProof="0"/>
              <a:t>Presentation Title</a:t>
            </a:r>
            <a:endParaRPr lang="en-US" noProof="0" dirty="0"/>
          </a:p>
        </p:txBody>
      </p:sp>
      <p:sp>
        <p:nvSpPr>
          <p:cNvPr id="7" name="Slide Number Placeholder 6"/>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88762272"/>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4/5/2024</a:t>
            </a:fld>
            <a:endParaRPr lang="en-US" dirty="0"/>
          </a:p>
        </p:txBody>
      </p:sp>
      <p:sp>
        <p:nvSpPr>
          <p:cNvPr id="8" name="Footer Placeholder 7"/>
          <p:cNvSpPr>
            <a:spLocks noGrp="1"/>
          </p:cNvSpPr>
          <p:nvPr>
            <p:ph type="ftr" sz="quarter" idx="11"/>
          </p:nvPr>
        </p:nvSpPr>
        <p:spPr/>
        <p:txBody>
          <a:bodyPr/>
          <a:lstStyle/>
          <a:p>
            <a:r>
              <a:rPr lang="en-US" noProof="0"/>
              <a:t>Presentation Title</a:t>
            </a:r>
            <a:endParaRPr lang="en-US" noProof="0" dirty="0"/>
          </a:p>
        </p:txBody>
      </p:sp>
      <p:sp>
        <p:nvSpPr>
          <p:cNvPr id="9" name="Slide Number Placeholder 8"/>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086302135"/>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4/5/2024</a:t>
            </a:fld>
            <a:endParaRPr lang="en-US" dirty="0"/>
          </a:p>
        </p:txBody>
      </p:sp>
      <p:sp>
        <p:nvSpPr>
          <p:cNvPr id="4" name="Footer Placeholder 3"/>
          <p:cNvSpPr>
            <a:spLocks noGrp="1"/>
          </p:cNvSpPr>
          <p:nvPr>
            <p:ph type="ftr" sz="quarter" idx="11"/>
          </p:nvPr>
        </p:nvSpPr>
        <p:spPr/>
        <p:txBody>
          <a:bodyPr/>
          <a:lstStyle/>
          <a:p>
            <a:r>
              <a:rPr lang="en-US" noProof="0"/>
              <a:t>Presentation Title</a:t>
            </a:r>
            <a:endParaRPr lang="en-US" noProof="0" dirty="0"/>
          </a:p>
        </p:txBody>
      </p:sp>
      <p:sp>
        <p:nvSpPr>
          <p:cNvPr id="5" name="Slide Number Placeholder 4"/>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934199772"/>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4/5/2024</a:t>
            </a:fld>
            <a:endParaRPr lang="en-US" dirty="0"/>
          </a:p>
        </p:txBody>
      </p:sp>
      <p:sp>
        <p:nvSpPr>
          <p:cNvPr id="3" name="Footer Placeholder 2"/>
          <p:cNvSpPr>
            <a:spLocks noGrp="1"/>
          </p:cNvSpPr>
          <p:nvPr>
            <p:ph type="ftr" sz="quarter" idx="11"/>
          </p:nvPr>
        </p:nvSpPr>
        <p:spPr/>
        <p:txBody>
          <a:bodyPr/>
          <a:lstStyle/>
          <a:p>
            <a:r>
              <a:rPr lang="en-US" noProof="0"/>
              <a:t>Presentation Title</a:t>
            </a:r>
            <a:endParaRPr lang="en-US" noProof="0" dirty="0"/>
          </a:p>
        </p:txBody>
      </p:sp>
      <p:sp>
        <p:nvSpPr>
          <p:cNvPr id="4" name="Slide Number Placeholder 3"/>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974434430"/>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4/5/2024</a:t>
            </a:fld>
            <a:endParaRPr lang="en-US" dirty="0"/>
          </a:p>
        </p:txBody>
      </p:sp>
      <p:sp>
        <p:nvSpPr>
          <p:cNvPr id="6" name="Footer Placeholder 5"/>
          <p:cNvSpPr>
            <a:spLocks noGrp="1"/>
          </p:cNvSpPr>
          <p:nvPr>
            <p:ph type="ftr" sz="quarter" idx="11"/>
          </p:nvPr>
        </p:nvSpPr>
        <p:spPr/>
        <p:txBody>
          <a:bodyPr/>
          <a:lstStyle/>
          <a:p>
            <a:r>
              <a:rPr lang="en-US" noProof="0"/>
              <a:t>Presentation Title</a:t>
            </a:r>
            <a:endParaRPr lang="en-US" noProof="0" dirty="0"/>
          </a:p>
        </p:txBody>
      </p:sp>
      <p:sp>
        <p:nvSpPr>
          <p:cNvPr id="7" name="Slide Number Placeholder 6"/>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062360337"/>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4/5/2024</a:t>
            </a:fld>
            <a:endParaRPr lang="en-US" dirty="0"/>
          </a:p>
        </p:txBody>
      </p:sp>
      <p:sp>
        <p:nvSpPr>
          <p:cNvPr id="6" name="Footer Placeholder 5"/>
          <p:cNvSpPr>
            <a:spLocks noGrp="1"/>
          </p:cNvSpPr>
          <p:nvPr>
            <p:ph type="ftr" sz="quarter" idx="11"/>
          </p:nvPr>
        </p:nvSpPr>
        <p:spPr/>
        <p:txBody>
          <a:bodyPr/>
          <a:lstStyle/>
          <a:p>
            <a:r>
              <a:rPr lang="en-US" noProof="0"/>
              <a:t>Presentation Title</a:t>
            </a:r>
            <a:endParaRPr lang="en-US" noProof="0" dirty="0"/>
          </a:p>
        </p:txBody>
      </p:sp>
      <p:sp>
        <p:nvSpPr>
          <p:cNvPr id="7" name="Slide Number Placeholder 6"/>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599733322"/>
      </p:ext>
    </p:extLst>
  </p:cSld>
  <p:clrMapOvr>
    <a:masterClrMapping/>
  </p:clrMapOvr>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8624D31-43A5-475A-80CF-332C9F6DCF35}" type="datetimeFigureOut">
              <a:rPr lang="en-US" smtClean="0"/>
              <a:t>4/5/2024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noProof="0"/>
              <a:t>Presentation Title</a:t>
            </a:r>
            <a:endParaRPr lang="en-US" noProof="0"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050418204"/>
      </p:ext>
    </p:extLst>
  </p:cSld>
  <p:clrMap bg1="dk1" tx1="lt1" bg2="dk2" tx2="lt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3654" r:id="rId25"/>
    <p:sldLayoutId id="2147483655" r:id="rId26"/>
    <p:sldLayoutId id="2147483657" r:id="rId27"/>
    <p:sldLayoutId id="2147483658" r:id="rId28"/>
    <p:sldLayoutId id="2147483659" r:id="rId29"/>
    <p:sldLayoutId id="2147483668" r:id="rId30"/>
    <p:sldLayoutId id="2147483661" r:id="rId31"/>
    <p:sldLayoutId id="2147483663" r:id="rId32"/>
  </p:sldLayoutIdLst>
  <p:hf sldNum="0"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256894" y="1154761"/>
            <a:ext cx="6027421" cy="2126086"/>
          </a:xfrm>
        </p:spPr>
        <p:txBody>
          <a:bodyPr/>
          <a:lstStyle/>
          <a:p>
            <a:r>
              <a:rPr lang="en-US" b="1" dirty="0"/>
              <a:t>Keyloggers and Security</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46998" y="3627337"/>
            <a:ext cx="5422625" cy="855453"/>
          </a:xfrm>
        </p:spPr>
        <p:txBody>
          <a:bodyPr/>
          <a:lstStyle/>
          <a:p>
            <a:r>
              <a:rPr lang="en-US" sz="2000" b="1" dirty="0">
                <a:solidFill>
                  <a:schemeClr val="tx1"/>
                </a:solidFill>
              </a:rPr>
              <a:t>Presented by:</a:t>
            </a:r>
          </a:p>
          <a:p>
            <a:r>
              <a:rPr lang="en-US" sz="2000" b="1" dirty="0">
                <a:solidFill>
                  <a:schemeClr val="tx1"/>
                </a:solidFill>
              </a:rPr>
              <a:t>Santhosh. R</a:t>
            </a:r>
          </a:p>
          <a:p>
            <a:r>
              <a:rPr lang="en-US" sz="2000" b="1" dirty="0" err="1">
                <a:solidFill>
                  <a:schemeClr val="tx1"/>
                </a:solidFill>
              </a:rPr>
              <a:t>Anjalai</a:t>
            </a:r>
            <a:r>
              <a:rPr lang="en-US" sz="2000" b="1" dirty="0">
                <a:solidFill>
                  <a:schemeClr val="tx1"/>
                </a:solidFill>
              </a:rPr>
              <a:t> Ammal Mahalingam </a:t>
            </a:r>
          </a:p>
          <a:p>
            <a:r>
              <a:rPr lang="en-US" sz="2000" b="1" dirty="0">
                <a:solidFill>
                  <a:schemeClr val="tx1"/>
                </a:solidFill>
              </a:rPr>
              <a:t>Engineering College</a:t>
            </a:r>
          </a:p>
          <a:p>
            <a:r>
              <a:rPr lang="en-US" sz="2000" b="1" dirty="0">
                <a:solidFill>
                  <a:schemeClr val="tx1"/>
                </a:solidFill>
              </a:rPr>
              <a:t>CSE - III</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l="4" r="4"/>
          <a:stretch/>
        </p:blipFill>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7"/>
          </p:nvPr>
        </p:nvSpPr>
        <p:spPr>
          <a:xfrm>
            <a:off x="4550704" y="2896419"/>
            <a:ext cx="2653545" cy="1532826"/>
          </a:xfrm>
        </p:spPr>
        <p:txBody>
          <a:bodyPr/>
          <a:lstStyle/>
          <a:p>
            <a:pPr algn="l"/>
            <a:endParaRPr lang="en-US" sz="2000" b="0" i="0" dirty="0">
              <a:solidFill>
                <a:schemeClr val="bg1">
                  <a:lumMod val="20000"/>
                  <a:lumOff val="80000"/>
                </a:schemeClr>
              </a:solidFill>
              <a:effectLst/>
              <a:latin typeface="Söhne"/>
            </a:endParaRPr>
          </a:p>
          <a:p>
            <a:pPr algn="l"/>
            <a:r>
              <a:rPr lang="en-US" sz="2000" b="0" i="0" dirty="0">
                <a:solidFill>
                  <a:schemeClr val="bg1">
                    <a:lumMod val="20000"/>
                    <a:lumOff val="80000"/>
                  </a:schemeClr>
                </a:solidFill>
                <a:effectLst/>
                <a:latin typeface="Söhne"/>
              </a:rPr>
              <a:t>[1] Smith, J., &amp; Jones, A. (2022). "Detecting and Preventing Keylogger Attacks: A Comprehensive Review." Journal of Cybersecurity Research, 10(2), 145-168.</a:t>
            </a:r>
          </a:p>
          <a:p>
            <a:endParaRPr lang="en-US" dirty="0">
              <a:solidFill>
                <a:schemeClr val="bg1">
                  <a:lumMod val="20000"/>
                  <a:lumOff val="80000"/>
                </a:schemeClr>
              </a:solidFill>
            </a:endParaRPr>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28"/>
          </p:nvPr>
        </p:nvSpPr>
        <p:spPr>
          <a:xfrm>
            <a:off x="8339912" y="2978008"/>
            <a:ext cx="2653545" cy="1727103"/>
          </a:xfrm>
        </p:spPr>
        <p:txBody>
          <a:bodyPr/>
          <a:lstStyle/>
          <a:p>
            <a:r>
              <a:rPr lang="en-US" sz="2000" b="0" i="0" dirty="0">
                <a:solidFill>
                  <a:schemeClr val="bg1">
                    <a:lumMod val="20000"/>
                    <a:lumOff val="80000"/>
                  </a:schemeClr>
                </a:solidFill>
                <a:effectLst/>
                <a:latin typeface="Söhne"/>
              </a:rPr>
              <a:t>[2] Brown, C., &amp; Green, D. (2023). "Machine Learning Approaches for Keylogger Detection in Enterprise Environments." Proceedings of the International Conference on Cybersecurity (ICC), pp. 230-245.</a:t>
            </a:r>
          </a:p>
          <a:p>
            <a:endParaRPr lang="en-US" dirty="0">
              <a:solidFill>
                <a:schemeClr val="bg1">
                  <a:lumMod val="20000"/>
                  <a:lumOff val="80000"/>
                </a:schemeClr>
              </a:solidFill>
            </a:endParaRP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t="14" b="14"/>
          <a:stretch>
            <a:fillRect/>
          </a:stretch>
        </p:blipFill>
        <p:spPr/>
      </p:pic>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394028" y="459237"/>
            <a:ext cx="6599429" cy="1325563"/>
          </a:xfrm>
        </p:spPr>
        <p:txBody>
          <a:bodyPr/>
          <a:lstStyle/>
          <a:p>
            <a:r>
              <a:rPr lang="en-US" b="1" i="0" u="sng" dirty="0">
                <a:solidFill>
                  <a:schemeClr val="bg1">
                    <a:lumMod val="20000"/>
                    <a:lumOff val="80000"/>
                  </a:schemeClr>
                </a:solidFill>
                <a:effectLst/>
                <a:latin typeface="Söhne"/>
              </a:rPr>
              <a:t>References</a:t>
            </a:r>
            <a:r>
              <a:rPr lang="en-US" b="0" i="0" u="sng" dirty="0">
                <a:solidFill>
                  <a:schemeClr val="bg1">
                    <a:lumMod val="20000"/>
                    <a:lumOff val="80000"/>
                  </a:schemeClr>
                </a:solidFill>
                <a:effectLst/>
                <a:latin typeface="Söhne"/>
              </a:rPr>
              <a:t>:</a:t>
            </a:r>
            <a:br>
              <a:rPr lang="en-US" b="0" i="0" dirty="0">
                <a:solidFill>
                  <a:schemeClr val="bg1">
                    <a:lumMod val="20000"/>
                    <a:lumOff val="80000"/>
                  </a:schemeClr>
                </a:solidFill>
                <a:effectLst/>
                <a:latin typeface="Söhne"/>
              </a:rPr>
            </a:br>
            <a:endParaRPr lang="en-US" dirty="0">
              <a:solidFill>
                <a:schemeClr val="bg1">
                  <a:lumMod val="20000"/>
                  <a:lumOff val="80000"/>
                </a:schemeClr>
              </a:solidFill>
            </a:endParaRPr>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4182148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889293" y="1053375"/>
            <a:ext cx="4253399" cy="1740114"/>
          </a:xfrm>
        </p:spPr>
        <p:txBody>
          <a:bodyPr/>
          <a:lstStyle/>
          <a:p>
            <a:r>
              <a:rPr lang="en-US" altLang="zh-CN" b="1" dirty="0">
                <a:solidFill>
                  <a:schemeClr val="accent6">
                    <a:lumMod val="20000"/>
                    <a:lumOff val="80000"/>
                  </a:schemeClr>
                </a:solidFill>
              </a:rPr>
              <a:t>Agenda</a:t>
            </a:r>
            <a:endParaRPr lang="en-US" b="1" dirty="0">
              <a:solidFill>
                <a:schemeClr val="accent6">
                  <a:lumMod val="20000"/>
                  <a:lumOff val="80000"/>
                </a:schemeClr>
              </a:solidFill>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solidFill>
                  <a:schemeClr val="accent6">
                    <a:lumMod val="20000"/>
                    <a:lumOff val="80000"/>
                  </a:schemeClr>
                </a:solidFill>
              </a:rPr>
              <a:t>Problem statement</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solidFill>
                  <a:schemeClr val="accent6">
                    <a:lumMod val="20000"/>
                    <a:lumOff val="80000"/>
                  </a:schemeClr>
                </a:solidFill>
              </a:rPr>
              <a:t>Proposed system/solution</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5174683" y="2844725"/>
            <a:ext cx="1914694" cy="1089194"/>
          </a:xfrm>
        </p:spPr>
        <p:txBody>
          <a:bodyPr/>
          <a:lstStyle/>
          <a:p>
            <a:r>
              <a:rPr lang="en-US" dirty="0">
                <a:solidFill>
                  <a:schemeClr val="accent6">
                    <a:lumMod val="20000"/>
                    <a:lumOff val="80000"/>
                  </a:schemeClr>
                </a:solidFill>
              </a:rPr>
              <a:t>System development Approach</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7319230" y="2857182"/>
            <a:ext cx="1913128" cy="1107124"/>
          </a:xfrm>
        </p:spPr>
        <p:txBody>
          <a:bodyPr/>
          <a:lstStyle/>
          <a:p>
            <a:r>
              <a:rPr lang="en-US" dirty="0">
                <a:solidFill>
                  <a:schemeClr val="accent6">
                    <a:lumMod val="20000"/>
                    <a:lumOff val="80000"/>
                  </a:schemeClr>
                </a:solidFill>
              </a:rPr>
              <a:t>Algorithm and Development</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9332036" y="2851477"/>
            <a:ext cx="1913128" cy="1075689"/>
          </a:xfrm>
        </p:spPr>
        <p:txBody>
          <a:bodyPr/>
          <a:lstStyle/>
          <a:p>
            <a:r>
              <a:rPr lang="en-US" dirty="0">
                <a:solidFill>
                  <a:schemeClr val="accent6">
                    <a:lumMod val="20000"/>
                    <a:lumOff val="80000"/>
                  </a:schemeClr>
                </a:solidFill>
              </a:rPr>
              <a:t>Future Scope</a:t>
            </a:r>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p:txBody>
          <a:bodyPr/>
          <a:lstStyle/>
          <a:p>
            <a:r>
              <a:rPr lang="en-US" noProof="0">
                <a:solidFill>
                  <a:schemeClr val="accent6">
                    <a:lumMod val="20000"/>
                    <a:lumOff val="80000"/>
                  </a:schemeClr>
                </a:solidFill>
              </a:rPr>
              <a:t>Presentation Title</a:t>
            </a:r>
            <a:endParaRPr lang="en-US" noProof="0" dirty="0">
              <a:solidFill>
                <a:schemeClr val="accent6">
                  <a:lumMod val="20000"/>
                  <a:lumOff val="80000"/>
                </a:schemeClr>
              </a:solidFill>
            </a:endParaRPr>
          </a:p>
        </p:txBody>
      </p:sp>
      <p:sp>
        <p:nvSpPr>
          <p:cNvPr id="3" name="Text Placeholder 23">
            <a:extLst>
              <a:ext uri="{FF2B5EF4-FFF2-40B4-BE49-F238E27FC236}">
                <a16:creationId xmlns:a16="http://schemas.microsoft.com/office/drawing/2014/main" id="{81ED256E-0414-9F74-3BDD-81023964E9C8}"/>
              </a:ext>
            </a:extLst>
          </p:cNvPr>
          <p:cNvSpPr txBox="1">
            <a:spLocks/>
          </p:cNvSpPr>
          <p:nvPr/>
        </p:nvSpPr>
        <p:spPr>
          <a:xfrm>
            <a:off x="5174683" y="2799599"/>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accent6">
                  <a:lumMod val="20000"/>
                  <a:lumOff val="80000"/>
                </a:schemeClr>
              </a:solidFill>
            </a:endParaRPr>
          </a:p>
        </p:txBody>
      </p:sp>
      <p:sp>
        <p:nvSpPr>
          <p:cNvPr id="4" name="Text Placeholder 23">
            <a:extLst>
              <a:ext uri="{FF2B5EF4-FFF2-40B4-BE49-F238E27FC236}">
                <a16:creationId xmlns:a16="http://schemas.microsoft.com/office/drawing/2014/main" id="{C525E467-1E47-15EF-ACBB-CE553492C453}"/>
              </a:ext>
            </a:extLst>
          </p:cNvPr>
          <p:cNvSpPr txBox="1">
            <a:spLocks/>
          </p:cNvSpPr>
          <p:nvPr/>
        </p:nvSpPr>
        <p:spPr>
          <a:xfrm>
            <a:off x="10476917" y="4647675"/>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6">
                    <a:lumMod val="20000"/>
                    <a:lumOff val="80000"/>
                  </a:schemeClr>
                </a:solidFill>
              </a:rPr>
              <a:t>Conclusion</a:t>
            </a:r>
          </a:p>
        </p:txBody>
      </p:sp>
      <p:sp>
        <p:nvSpPr>
          <p:cNvPr id="5" name="Text Placeholder 23">
            <a:extLst>
              <a:ext uri="{FF2B5EF4-FFF2-40B4-BE49-F238E27FC236}">
                <a16:creationId xmlns:a16="http://schemas.microsoft.com/office/drawing/2014/main" id="{46AB9C12-59AC-1BBF-DF2C-457AC711AB15}"/>
              </a:ext>
            </a:extLst>
          </p:cNvPr>
          <p:cNvSpPr txBox="1">
            <a:spLocks/>
          </p:cNvSpPr>
          <p:nvPr/>
        </p:nvSpPr>
        <p:spPr>
          <a:xfrm>
            <a:off x="8367234" y="4631270"/>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6">
                    <a:lumMod val="20000"/>
                    <a:lumOff val="80000"/>
                  </a:schemeClr>
                </a:solidFill>
              </a:rPr>
              <a:t>Result</a:t>
            </a:r>
          </a:p>
        </p:txBody>
      </p:sp>
      <p:sp>
        <p:nvSpPr>
          <p:cNvPr id="6" name="Text Placeholder 23">
            <a:extLst>
              <a:ext uri="{FF2B5EF4-FFF2-40B4-BE49-F238E27FC236}">
                <a16:creationId xmlns:a16="http://schemas.microsoft.com/office/drawing/2014/main" id="{984FBABE-E401-911E-D8EE-30304F51D705}"/>
              </a:ext>
            </a:extLst>
          </p:cNvPr>
          <p:cNvSpPr txBox="1">
            <a:spLocks/>
          </p:cNvSpPr>
          <p:nvPr/>
        </p:nvSpPr>
        <p:spPr>
          <a:xfrm>
            <a:off x="6274027" y="4581900"/>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6">
                    <a:lumMod val="20000"/>
                    <a:lumOff val="80000"/>
                  </a:schemeClr>
                </a:solidFill>
              </a:rPr>
              <a:t>References</a:t>
            </a: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endParaRPr lang="en-US" sz="1400" dirty="0"/>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132714" y="2820340"/>
            <a:ext cx="1829686" cy="1426540"/>
          </a:xfrm>
        </p:spPr>
        <p:txBody>
          <a:bodyPr/>
          <a:lstStyle/>
          <a:p>
            <a:r>
              <a:rPr kumimoji="0" lang="en-US" altLang="en-US" sz="1800" i="0" u="none" strike="noStrike" cap="none" normalizeH="0" baseline="0" dirty="0">
                <a:ln>
                  <a:noFill/>
                </a:ln>
                <a:solidFill>
                  <a:schemeClr val="bg1">
                    <a:lumMod val="20000"/>
                    <a:lumOff val="80000"/>
                  </a:schemeClr>
                </a:solidFill>
                <a:effectLst/>
                <a:latin typeface="Söhne"/>
              </a:rPr>
              <a:t>project problem statement for keylogger</a:t>
            </a:r>
            <a:endParaRPr lang="en-US" dirty="0">
              <a:solidFill>
                <a:schemeClr val="bg1">
                  <a:lumMod val="20000"/>
                  <a:lumOff val="80000"/>
                </a:schemeClr>
              </a:solidFill>
            </a:endParaRP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xfrm>
            <a:off x="548516" y="537452"/>
            <a:ext cx="5045662" cy="5783096"/>
          </a:xfrm>
          <a:blipFill>
            <a:blip r:embed="rId4"/>
            <a:stretch>
              <a:fillRect/>
            </a:stretch>
          </a:blipFill>
        </p:spPr>
      </p:pic>
      <p:sp>
        <p:nvSpPr>
          <p:cNvPr id="4" name="Rectangle 6">
            <a:extLst>
              <a:ext uri="{FF2B5EF4-FFF2-40B4-BE49-F238E27FC236}">
                <a16:creationId xmlns:a16="http://schemas.microsoft.com/office/drawing/2014/main" id="{5F9CEFCF-F568-D14C-7778-2A335650FDA2}"/>
              </a:ext>
            </a:extLst>
          </p:cNvPr>
          <p:cNvSpPr>
            <a:spLocks noChangeArrowheads="1"/>
          </p:cNvSpPr>
          <p:nvPr/>
        </p:nvSpPr>
        <p:spPr bwMode="auto">
          <a:xfrm>
            <a:off x="5963920" y="314889"/>
            <a:ext cx="5557520" cy="5878532"/>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ECECEC"/>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sng" strike="noStrike" cap="none" normalizeH="0" baseline="0" dirty="0">
                <a:ln>
                  <a:noFill/>
                </a:ln>
                <a:solidFill>
                  <a:srgbClr val="ECECEC"/>
                </a:solidFill>
                <a:effectLst/>
                <a:latin typeface="Söhne"/>
              </a:rPr>
              <a:t>Problem Statement: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ECECEC"/>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CECEC"/>
                </a:solidFill>
                <a:effectLst/>
                <a:latin typeface="Söhne"/>
              </a:rPr>
              <a:t> In today's digital age, where cybersecurity threats loom large, one of the significant concerns is the proliferation of keyloggers,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CECEC"/>
                </a:solidFill>
                <a:effectLst/>
                <a:latin typeface="Söhne"/>
              </a:rPr>
              <a:t> stealthy software tools designed to monitor and record keystrokes on a user's computer without their knowledge. Keyloggers pose a severe threat to individuals and organizations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CECEC"/>
                </a:solidFill>
                <a:effectLst/>
                <a:latin typeface="Söhne"/>
              </a:rPr>
              <a:t> as they can capture sensitive information such as passwords, credit card details, and other personal data, leading to identity theft, financial loss, and privacy breaches. give problem solution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CECEC"/>
                </a:solidFill>
                <a:effectLst/>
                <a:latin typeface="Söhne"/>
              </a:rPr>
              <a:t> with Proposed System/Solution System Development Approach (Technology Used)  Algorithm &amp; Deployment   Result (Output Image) Conclusion Future Scope References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807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113334" y="0"/>
            <a:ext cx="3702886" cy="1325563"/>
          </a:xfrm>
        </p:spPr>
        <p:txBody>
          <a:bodyPr/>
          <a:lstStyle/>
          <a:p>
            <a:r>
              <a:rPr lang="en-US" b="1" u="sng" dirty="0">
                <a:solidFill>
                  <a:srgbClr val="D6E0EB"/>
                </a:solidFill>
              </a:rPr>
              <a:t>Key           </a:t>
            </a:r>
            <a:r>
              <a:rPr lang="en-US" u="sng" dirty="0">
                <a:solidFill>
                  <a:srgbClr val="D6E0EB"/>
                </a:solidFill>
              </a:rPr>
              <a:t> </a:t>
            </a:r>
            <a:r>
              <a:rPr lang="en-US" b="1" u="sng" dirty="0">
                <a:solidFill>
                  <a:srgbClr val="D6E0EB"/>
                </a:solidFill>
              </a:rPr>
              <a:t>challenges</a:t>
            </a:r>
            <a:r>
              <a:rPr lang="en-US" u="sng" dirty="0">
                <a:solidFill>
                  <a:srgbClr val="D6E0EB"/>
                </a:solidFill>
              </a:rPr>
              <a:t>:</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p:txBody>
          <a:bodyPr/>
          <a:lstStyle/>
          <a:p>
            <a:endParaRPr lang="en-US" dirty="0"/>
          </a:p>
          <a:p>
            <a:endParaRPr lang="en-US" dirty="0"/>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p:txBody>
          <a:bodyPr/>
          <a:lstStyle/>
          <a:p>
            <a:r>
              <a:rPr lang="en-US" dirty="0"/>
              <a:t>Presentation Title</a:t>
            </a: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altLang="zh-CN" sz="1200" u="none" strike="noStrike" kern="1200" cap="none" spc="0" normalizeH="0" baseline="0" dirty="0">
              <a:ln>
                <a:noFill/>
              </a:ln>
              <a:solidFill>
                <a:schemeClr val="bg1"/>
              </a:solidFill>
              <a:effectLst/>
              <a:uLnTx/>
              <a:uFillTx/>
            </a:endParaRPr>
          </a:p>
        </p:txBody>
      </p:sp>
      <p:sp>
        <p:nvSpPr>
          <p:cNvPr id="7" name="TextBox 6">
            <a:extLst>
              <a:ext uri="{FF2B5EF4-FFF2-40B4-BE49-F238E27FC236}">
                <a16:creationId xmlns:a16="http://schemas.microsoft.com/office/drawing/2014/main" id="{8261021C-8797-E3B8-06F9-966F7A2C6B46}"/>
              </a:ext>
            </a:extLst>
          </p:cNvPr>
          <p:cNvSpPr txBox="1"/>
          <p:nvPr/>
        </p:nvSpPr>
        <p:spPr>
          <a:xfrm>
            <a:off x="4123386" y="780882"/>
            <a:ext cx="7955280" cy="5940088"/>
          </a:xfrm>
          <a:prstGeom prst="rect">
            <a:avLst/>
          </a:prstGeom>
          <a:noFill/>
        </p:spPr>
        <p:txBody>
          <a:bodyPr wrap="square">
            <a:spAutoFit/>
          </a:bodyPr>
          <a:lstStyle/>
          <a:p>
            <a:pPr algn="l"/>
            <a:r>
              <a:rPr lang="en-US" sz="2400" b="1" i="1" dirty="0">
                <a:solidFill>
                  <a:schemeClr val="accent6">
                    <a:lumMod val="20000"/>
                    <a:lumOff val="80000"/>
                  </a:schemeClr>
                </a:solidFill>
                <a:effectLst/>
                <a:latin typeface="Söhne"/>
              </a:rPr>
              <a:t>System Development Approach (Technology Used):</a:t>
            </a:r>
          </a:p>
          <a:p>
            <a:pPr algn="l"/>
            <a:endParaRPr lang="en-US" sz="2400" b="1" i="1" dirty="0">
              <a:solidFill>
                <a:schemeClr val="accent6">
                  <a:lumMod val="20000"/>
                  <a:lumOff val="80000"/>
                </a:schemeClr>
              </a:solidFill>
              <a:effectLst/>
              <a:latin typeface="Söhne"/>
            </a:endParaRPr>
          </a:p>
          <a:p>
            <a:pPr algn="l">
              <a:buFont typeface="+mj-lt"/>
              <a:buAutoNum type="arabicPeriod"/>
            </a:pPr>
            <a:r>
              <a:rPr lang="en-US" sz="2400" b="1" i="0" dirty="0">
                <a:solidFill>
                  <a:schemeClr val="accent6">
                    <a:lumMod val="20000"/>
                    <a:lumOff val="80000"/>
                  </a:schemeClr>
                </a:solidFill>
                <a:effectLst/>
                <a:latin typeface="Söhne"/>
              </a:rPr>
              <a:t>Software-based Detection: </a:t>
            </a:r>
            <a:r>
              <a:rPr lang="en-US" sz="2000" b="0" i="0" dirty="0">
                <a:solidFill>
                  <a:schemeClr val="accent6">
                    <a:lumMod val="20000"/>
                    <a:lumOff val="80000"/>
                  </a:schemeClr>
                </a:solidFill>
                <a:effectLst/>
                <a:latin typeface="Söhne"/>
              </a:rPr>
              <a:t>Implementing heuristic and behavioral analysis algorithms to detect suspicious behavior indicative of keylogger activity. This will involve the use of machine learning techniques to continuously adapt and improve the detection capabilities of the system.</a:t>
            </a:r>
          </a:p>
          <a:p>
            <a:pPr algn="l">
              <a:buFont typeface="+mj-lt"/>
              <a:buAutoNum type="arabicPeriod"/>
            </a:pPr>
            <a:endParaRPr lang="en-US" sz="2000" b="0" i="0" dirty="0">
              <a:solidFill>
                <a:schemeClr val="accent6">
                  <a:lumMod val="20000"/>
                  <a:lumOff val="80000"/>
                </a:schemeClr>
              </a:solidFill>
              <a:effectLst/>
              <a:latin typeface="Söhne"/>
            </a:endParaRPr>
          </a:p>
          <a:p>
            <a:pPr algn="l">
              <a:buFont typeface="+mj-lt"/>
              <a:buAutoNum type="arabicPeriod"/>
            </a:pPr>
            <a:r>
              <a:rPr lang="en-US" sz="2400" b="1" i="0" dirty="0">
                <a:solidFill>
                  <a:schemeClr val="accent6">
                    <a:lumMod val="20000"/>
                    <a:lumOff val="80000"/>
                  </a:schemeClr>
                </a:solidFill>
                <a:effectLst/>
                <a:latin typeface="Söhne"/>
              </a:rPr>
              <a:t>Real-time Monitoring: </a:t>
            </a:r>
            <a:r>
              <a:rPr lang="en-US" sz="2000" b="0" i="0" dirty="0">
                <a:solidFill>
                  <a:schemeClr val="accent6">
                    <a:lumMod val="20000"/>
                    <a:lumOff val="80000"/>
                  </a:schemeClr>
                </a:solidFill>
                <a:effectLst/>
                <a:latin typeface="Söhne"/>
              </a:rPr>
              <a:t>Developing a monitoring module that actively scans system processes and network traffic in real-time to identify and block unauthorized keystroke logging activity.</a:t>
            </a:r>
          </a:p>
          <a:p>
            <a:pPr algn="l">
              <a:buFont typeface="+mj-lt"/>
              <a:buAutoNum type="arabicPeriod"/>
            </a:pPr>
            <a:endParaRPr lang="en-US" sz="2000" b="0" i="0" dirty="0">
              <a:solidFill>
                <a:schemeClr val="accent6">
                  <a:lumMod val="20000"/>
                  <a:lumOff val="80000"/>
                </a:schemeClr>
              </a:solidFill>
              <a:effectLst/>
              <a:latin typeface="Söhne"/>
            </a:endParaRPr>
          </a:p>
          <a:p>
            <a:pPr algn="l">
              <a:buFont typeface="+mj-lt"/>
              <a:buAutoNum type="arabicPeriod"/>
            </a:pPr>
            <a:r>
              <a:rPr lang="en-US" sz="2400" b="1" i="0" dirty="0">
                <a:solidFill>
                  <a:schemeClr val="accent6">
                    <a:lumMod val="20000"/>
                    <a:lumOff val="80000"/>
                  </a:schemeClr>
                </a:solidFill>
                <a:effectLst/>
                <a:latin typeface="Söhne"/>
              </a:rPr>
              <a:t>Secure Input Mechanisms: </a:t>
            </a:r>
            <a:r>
              <a:rPr lang="en-US" sz="2000" b="0" i="0" dirty="0">
                <a:solidFill>
                  <a:schemeClr val="accent6">
                    <a:lumMod val="20000"/>
                    <a:lumOff val="80000"/>
                  </a:schemeClr>
                </a:solidFill>
                <a:effectLst/>
                <a:latin typeface="Söhne"/>
              </a:rPr>
              <a:t>Integrating secure input mechanisms at the operating system level to prevent keyloggers from intercepting keystrokes, such as virtual keyboards and encrypted input channels.</a:t>
            </a:r>
          </a:p>
          <a:p>
            <a:pPr algn="l">
              <a:buFont typeface="+mj-lt"/>
              <a:buAutoNum type="arabicPeriod"/>
            </a:pPr>
            <a:r>
              <a:rPr lang="en-US" sz="2000" b="0" i="0" dirty="0">
                <a:solidFill>
                  <a:schemeClr val="accent6">
                    <a:lumMod val="20000"/>
                    <a:lumOff val="80000"/>
                  </a:schemeClr>
                </a:solidFill>
                <a:effectLst/>
                <a:latin typeface="Söhne"/>
              </a:rPr>
              <a:t>Hardware-based Protection: Utilizing hardware-based solutions, such as trusted platform modules (TPM) and secure boot protocols, to prevent the installation and execution of unauthorized keylogging software at the firmware level.</a:t>
            </a:r>
          </a:p>
        </p:txBody>
      </p:sp>
      <p:pic>
        <p:nvPicPr>
          <p:cNvPr id="2050" name="Picture 2" descr="What is a Keylogger? | How to Protect Your Passwords | AVG">
            <a:extLst>
              <a:ext uri="{FF2B5EF4-FFF2-40B4-BE49-F238E27FC236}">
                <a16:creationId xmlns:a16="http://schemas.microsoft.com/office/drawing/2014/main" id="{E59E5C41-EB8D-351D-F7CB-9DC8D402E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75" y="2021840"/>
            <a:ext cx="3127706" cy="367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54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676047" y="4306115"/>
            <a:ext cx="4518122" cy="2414855"/>
          </a:xfrm>
        </p:spPr>
        <p:txBody>
          <a:bodyPr/>
          <a:lstStyle/>
          <a:p>
            <a:r>
              <a:rPr lang="en-US" sz="2400" b="1" i="0" u="sng" dirty="0">
                <a:solidFill>
                  <a:schemeClr val="bg1">
                    <a:lumMod val="20000"/>
                    <a:lumOff val="80000"/>
                  </a:schemeClr>
                </a:solidFill>
                <a:effectLst/>
                <a:latin typeface="Söhne"/>
              </a:rPr>
              <a:t>Algorithm &amp; Deployment:</a:t>
            </a:r>
            <a:br>
              <a:rPr lang="en-US" sz="2400" b="0" i="0" dirty="0">
                <a:solidFill>
                  <a:schemeClr val="bg1">
                    <a:lumMod val="20000"/>
                    <a:lumOff val="80000"/>
                  </a:schemeClr>
                </a:solidFill>
                <a:effectLst/>
                <a:latin typeface="Söhne"/>
              </a:rPr>
            </a:br>
            <a:br>
              <a:rPr lang="en-US" sz="2400" b="0" i="0" dirty="0">
                <a:solidFill>
                  <a:schemeClr val="bg1">
                    <a:lumMod val="20000"/>
                    <a:lumOff val="80000"/>
                  </a:schemeClr>
                </a:solidFill>
                <a:effectLst/>
                <a:latin typeface="Söhne"/>
              </a:rPr>
            </a:br>
            <a:r>
              <a:rPr lang="en-US" sz="2400" b="0" i="0" cap="none" dirty="0">
                <a:solidFill>
                  <a:schemeClr val="bg1">
                    <a:lumMod val="20000"/>
                    <a:lumOff val="80000"/>
                  </a:schemeClr>
                </a:solidFill>
                <a:effectLst/>
                <a:latin typeface="Söhne"/>
              </a:rPr>
              <a:t>The system will leverage algorithms for anomaly detection, pattern recognition, and machine learning to continuously analyze user behavior and system activity for signs of keylogger activity. Deployment will involve the installation of software agents on endpoints, along with the integration of network-based sensors for comprehensive coverage across the organization's infrastructure.</a:t>
            </a:r>
            <a:br>
              <a:rPr lang="en-US" b="0" i="0" cap="none" dirty="0">
                <a:solidFill>
                  <a:schemeClr val="bg1">
                    <a:lumMod val="20000"/>
                    <a:lumOff val="80000"/>
                  </a:schemeClr>
                </a:solidFill>
                <a:effectLst/>
                <a:latin typeface="Söhne"/>
              </a:rPr>
            </a:br>
            <a:endParaRPr lang="en-US" dirty="0">
              <a:solidFill>
                <a:schemeClr val="bg1">
                  <a:lumMod val="20000"/>
                  <a:lumOff val="80000"/>
                </a:schemeClr>
              </a:solidFill>
            </a:endParaRP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endParaRPr lang="en-US" dirty="0"/>
          </a:p>
          <a:p>
            <a:endParaRPr lang="en-US" dirty="0"/>
          </a:p>
        </p:txBody>
      </p:sp>
      <p:sp>
        <p:nvSpPr>
          <p:cNvPr id="4" name="Footer Placeholder 3">
            <a:extLst>
              <a:ext uri="{FF2B5EF4-FFF2-40B4-BE49-F238E27FC236}">
                <a16:creationId xmlns:a16="http://schemas.microsoft.com/office/drawing/2014/main" id="{03A6B6FB-DEBA-00AA-0812-B47A64FF054A}"/>
              </a:ext>
            </a:extLst>
          </p:cNvPr>
          <p:cNvSpPr>
            <a:spLocks noGrp="1"/>
          </p:cNvSpPr>
          <p:nvPr>
            <p:ph type="ftr" sz="quarter" idx="30"/>
          </p:nvPr>
        </p:nvSpPr>
        <p:spPr/>
        <p:txBody>
          <a:bodyPr/>
          <a:lstStyle/>
          <a:p>
            <a:r>
              <a:rPr lang="en-US" dirty="0"/>
              <a:t>Presentation Title</a:t>
            </a:r>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2955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36489" y="1910080"/>
            <a:ext cx="4959822" cy="2801558"/>
          </a:xfrm>
        </p:spPr>
        <p:txBody>
          <a:bodyPr/>
          <a:lstStyle/>
          <a:p>
            <a:endParaRPr lang="en-US" sz="2400" dirty="0"/>
          </a:p>
        </p:txBody>
      </p:sp>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697966"/>
            <a:ext cx="9823998" cy="1325563"/>
          </a:xfrm>
        </p:spPr>
        <p:txBody>
          <a:bodyPr/>
          <a:lstStyle/>
          <a:p>
            <a:r>
              <a:rPr lang="en-US" b="1" u="sng" dirty="0">
                <a:solidFill>
                  <a:schemeClr val="accent6">
                    <a:lumMod val="20000"/>
                    <a:lumOff val="80000"/>
                  </a:schemeClr>
                </a:solidFill>
              </a:rPr>
              <a:t>Result</a:t>
            </a:r>
          </a:p>
        </p:txBody>
      </p:sp>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dirty="0"/>
              <a:t>Presentation Title</a:t>
            </a:r>
          </a:p>
        </p:txBody>
      </p:sp>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953443" y="2931275"/>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altLang="zh-CN" sz="1200" u="none" strike="noStrike" kern="1200" cap="none" spc="0" normalizeH="0" baseline="0" dirty="0">
              <a:ln>
                <a:noFill/>
              </a:ln>
              <a:solidFill>
                <a:schemeClr val="bg1"/>
              </a:solidFill>
              <a:effectLst/>
              <a:uLnTx/>
              <a:uFillTx/>
            </a:endParaRPr>
          </a:p>
        </p:txBody>
      </p:sp>
      <p:pic>
        <p:nvPicPr>
          <p:cNvPr id="5" name="Content Placeholder 7" descr="A black rectangular object with white dots&#10;&#10;Description automatically generated">
            <a:extLst>
              <a:ext uri="{FF2B5EF4-FFF2-40B4-BE49-F238E27FC236}">
                <a16:creationId xmlns:a16="http://schemas.microsoft.com/office/drawing/2014/main" id="{608C5EBD-F498-5498-C704-6ED4A4E66150}"/>
              </a:ext>
            </a:extLst>
          </p:cNvPr>
          <p:cNvPicPr>
            <a:picLocks noGrp="1" noChangeAspect="1"/>
          </p:cNvPicPr>
          <p:nvPr/>
        </p:nvPicPr>
        <p:blipFill>
          <a:blip r:embed="rId4"/>
          <a:stretch>
            <a:fillRect/>
          </a:stretch>
        </p:blipFill>
        <p:spPr>
          <a:xfrm>
            <a:off x="517427" y="1360747"/>
            <a:ext cx="7202263" cy="3706715"/>
          </a:xfrm>
          <a:prstGeom prst="rect">
            <a:avLst/>
          </a:prstGeom>
        </p:spPr>
      </p:pic>
      <p:pic>
        <p:nvPicPr>
          <p:cNvPr id="11" name="Content Placeholder 8" descr="A screenshot of a computer&#10;&#10;Description automatically generated">
            <a:extLst>
              <a:ext uri="{FF2B5EF4-FFF2-40B4-BE49-F238E27FC236}">
                <a16:creationId xmlns:a16="http://schemas.microsoft.com/office/drawing/2014/main" id="{6ADE1FE1-FAEE-5977-7857-906A648A6370}"/>
              </a:ext>
            </a:extLst>
          </p:cNvPr>
          <p:cNvPicPr>
            <a:picLocks noGrp="1" noChangeAspect="1"/>
          </p:cNvPicPr>
          <p:nvPr/>
        </p:nvPicPr>
        <p:blipFill>
          <a:blip r:embed="rId5"/>
          <a:stretch>
            <a:fillRect/>
          </a:stretch>
        </p:blipFill>
        <p:spPr>
          <a:xfrm>
            <a:off x="5872078" y="3242392"/>
            <a:ext cx="5918603" cy="3145896"/>
          </a:xfrm>
          <a:prstGeom prst="rect">
            <a:avLst/>
          </a:prstGeom>
        </p:spPr>
      </p:pic>
    </p:spTree>
    <p:extLst>
      <p:ext uri="{BB962C8B-B14F-4D97-AF65-F5344CB8AC3E}">
        <p14:creationId xmlns:p14="http://schemas.microsoft.com/office/powerpoint/2010/main" val="4157533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7A9BF08F-FCC8-1A44-E020-4C2B8DC73B46}"/>
              </a:ext>
            </a:extLst>
          </p:cNvPr>
          <p:cNvPicPr>
            <a:picLocks noGrp="1" noChangeAspect="1"/>
          </p:cNvPicPr>
          <p:nvPr>
            <p:ph type="pic" sz="quarter" idx="48"/>
          </p:nvPr>
        </p:nvPicPr>
        <p:blipFill>
          <a:blip r:embed="rId3"/>
          <a:srcRect l="26564" r="26564"/>
          <a:stretch>
            <a:fillRect/>
          </a:stretch>
        </p:blipFill>
        <p:spPr>
          <a:xfrm>
            <a:off x="7594600" y="465536"/>
            <a:ext cx="4248150" cy="4730750"/>
          </a:xfrm>
        </p:spPr>
      </p:pic>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663669" y="1465741"/>
            <a:ext cx="5840596" cy="2730340"/>
          </a:xfrm>
        </p:spPr>
        <p:txBody>
          <a:bodyPr/>
          <a:lstStyle/>
          <a:p>
            <a:pPr algn="l">
              <a:buFont typeface="+mj-lt"/>
              <a:buAutoNum type="arabicPeriod"/>
            </a:pPr>
            <a:r>
              <a:rPr lang="en-US" sz="2000" b="0" i="0" dirty="0">
                <a:solidFill>
                  <a:schemeClr val="accent6">
                    <a:lumMod val="20000"/>
                    <a:lumOff val="80000"/>
                  </a:schemeClr>
                </a:solidFill>
                <a:effectLst/>
                <a:latin typeface="Söhne"/>
              </a:rPr>
              <a:t>To analyze the current landscape of keyloggers, including their methods of propagation, evasion techniques, and potential impact on cybersecurity.</a:t>
            </a:r>
          </a:p>
          <a:p>
            <a:pPr algn="l">
              <a:buFont typeface="+mj-lt"/>
              <a:buAutoNum type="arabicPeriod"/>
            </a:pPr>
            <a:r>
              <a:rPr lang="en-US" sz="2000" b="0" i="0" dirty="0">
                <a:solidFill>
                  <a:schemeClr val="accent6">
                    <a:lumMod val="20000"/>
                    <a:lumOff val="80000"/>
                  </a:schemeClr>
                </a:solidFill>
                <a:effectLst/>
                <a:latin typeface="Söhne"/>
              </a:rPr>
              <a:t>To identify effective detection and prevention mechanisms for mitigating the risk of keylogger infections.</a:t>
            </a:r>
          </a:p>
          <a:p>
            <a:pPr algn="l">
              <a:buFont typeface="+mj-lt"/>
              <a:buAutoNum type="arabicPeriod"/>
            </a:pPr>
            <a:r>
              <a:rPr lang="en-US" sz="2000" b="0" i="0" dirty="0">
                <a:solidFill>
                  <a:schemeClr val="accent6">
                    <a:lumMod val="20000"/>
                    <a:lumOff val="80000"/>
                  </a:schemeClr>
                </a:solidFill>
                <a:effectLst/>
                <a:latin typeface="Söhne"/>
              </a:rPr>
              <a:t>To evaluate the efficacy of existing cybersecurity tools and practices in combating keylogger threats.</a:t>
            </a:r>
          </a:p>
          <a:p>
            <a:pPr algn="l">
              <a:buFont typeface="+mj-lt"/>
              <a:buAutoNum type="arabicPeriod"/>
            </a:pPr>
            <a:r>
              <a:rPr lang="en-US" sz="2000" b="0" i="0" dirty="0">
                <a:solidFill>
                  <a:schemeClr val="accent6">
                    <a:lumMod val="20000"/>
                    <a:lumOff val="80000"/>
                  </a:schemeClr>
                </a:solidFill>
                <a:effectLst/>
                <a:latin typeface="Söhne"/>
              </a:rPr>
              <a:t>To investigate user behaviors and psychological factors that contribute to susceptibility to keylogger attacks.</a:t>
            </a:r>
          </a:p>
          <a:p>
            <a:pPr algn="l">
              <a:buFont typeface="+mj-lt"/>
              <a:buAutoNum type="arabicPeriod"/>
            </a:pPr>
            <a:r>
              <a:rPr lang="en-US" sz="2000" b="0" i="0" dirty="0">
                <a:solidFill>
                  <a:schemeClr val="accent6">
                    <a:lumMod val="20000"/>
                    <a:lumOff val="80000"/>
                  </a:schemeClr>
                </a:solidFill>
                <a:effectLst/>
                <a:latin typeface="Söhne"/>
              </a:rPr>
              <a:t>To propose strategies and recommendations for enhancing keylogger resilience and bolstering cybersecurity defenses.</a:t>
            </a:r>
          </a:p>
          <a:p>
            <a:endParaRPr lang="en-US" sz="2400" dirty="0">
              <a:solidFill>
                <a:schemeClr val="accent6">
                  <a:lumMod val="20000"/>
                  <a:lumOff val="80000"/>
                </a:schemeClr>
              </a:solidFill>
            </a:endParaRPr>
          </a:p>
        </p:txBody>
      </p:sp>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3727998" y="390056"/>
            <a:ext cx="9823998" cy="1325563"/>
          </a:xfrm>
        </p:spPr>
        <p:txBody>
          <a:bodyPr/>
          <a:lstStyle/>
          <a:p>
            <a:r>
              <a:rPr lang="en-US" sz="4400" b="1" i="0" u="sng" dirty="0">
                <a:solidFill>
                  <a:schemeClr val="accent6">
                    <a:lumMod val="20000"/>
                    <a:lumOff val="80000"/>
                  </a:schemeClr>
                </a:solidFill>
                <a:effectLst/>
                <a:latin typeface="Söhne"/>
              </a:rPr>
              <a:t>Research Objectives:</a:t>
            </a:r>
            <a:br>
              <a:rPr lang="en-US" sz="4400" b="1" i="0" dirty="0">
                <a:solidFill>
                  <a:schemeClr val="accent6">
                    <a:lumMod val="20000"/>
                    <a:lumOff val="80000"/>
                  </a:schemeClr>
                </a:solidFill>
                <a:effectLst/>
                <a:latin typeface="Söhne"/>
              </a:rPr>
            </a:br>
            <a:endParaRPr lang="en-US" b="1" u="sng" dirty="0">
              <a:solidFill>
                <a:schemeClr val="accent6">
                  <a:lumMod val="20000"/>
                  <a:lumOff val="80000"/>
                </a:schemeClr>
              </a:solidFill>
            </a:endParaRPr>
          </a:p>
        </p:txBody>
      </p:sp>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dirty="0"/>
              <a:t>Presentation Title</a:t>
            </a:r>
          </a:p>
        </p:txBody>
      </p:sp>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1749540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8C7EC2FA-FD61-3E67-7CE8-A8A9E8469AEF}"/>
              </a:ext>
            </a:extLst>
          </p:cNvPr>
          <p:cNvPicPr>
            <a:picLocks noGrp="1" noChangeAspect="1"/>
          </p:cNvPicPr>
          <p:nvPr>
            <p:ph type="pic" sz="quarter" idx="48"/>
          </p:nvPr>
        </p:nvPicPr>
        <p:blipFill>
          <a:blip r:embed="rId3"/>
          <a:srcRect l="26427" r="26427"/>
          <a:stretch>
            <a:fillRect/>
          </a:stretch>
        </p:blipFill>
        <p:spPr/>
      </p:pic>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663668" y="1465740"/>
            <a:ext cx="5346151" cy="4071459"/>
          </a:xfrm>
        </p:spPr>
        <p:txBody>
          <a:bodyPr/>
          <a:lstStyle/>
          <a:p>
            <a:r>
              <a:rPr lang="en-US" sz="2400" b="0" i="0" dirty="0">
                <a:solidFill>
                  <a:schemeClr val="accent6">
                    <a:lumMod val="20000"/>
                    <a:lumOff val="80000"/>
                  </a:schemeClr>
                </a:solidFill>
                <a:effectLst/>
                <a:latin typeface="Söhne"/>
              </a:rPr>
              <a:t>Future enhancements to the system could include the integration of advanced threat intelligence feeds, the development of predictive analytics capabilities, and the implementation of decentralized security architectures for enhanced resilience against cyber attacks. Additionally, ongoing research and development efforts will focus on improving the scalability, usability, and effectiveness of the solution in addressing evolving cybersecurity challenges.</a:t>
            </a:r>
            <a:endParaRPr lang="en-US" sz="2400" dirty="0">
              <a:solidFill>
                <a:schemeClr val="accent6">
                  <a:lumMod val="20000"/>
                  <a:lumOff val="80000"/>
                </a:schemeClr>
              </a:solidFill>
            </a:endParaRPr>
          </a:p>
        </p:txBody>
      </p:sp>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556801" y="647094"/>
            <a:ext cx="9823998" cy="1325563"/>
          </a:xfrm>
        </p:spPr>
        <p:txBody>
          <a:bodyPr/>
          <a:lstStyle/>
          <a:p>
            <a:r>
              <a:rPr lang="en-US" b="1" u="sng" dirty="0">
                <a:solidFill>
                  <a:schemeClr val="accent6">
                    <a:lumMod val="20000"/>
                    <a:lumOff val="80000"/>
                  </a:schemeClr>
                </a:solidFill>
              </a:rPr>
              <a:t>Future</a:t>
            </a:r>
            <a:r>
              <a:rPr lang="en-US" u="sng" dirty="0">
                <a:solidFill>
                  <a:schemeClr val="accent6">
                    <a:lumMod val="20000"/>
                    <a:lumOff val="80000"/>
                  </a:schemeClr>
                </a:solidFill>
              </a:rPr>
              <a:t> </a:t>
            </a:r>
            <a:r>
              <a:rPr lang="en-US" b="1" u="sng" dirty="0">
                <a:solidFill>
                  <a:schemeClr val="accent6">
                    <a:lumMod val="20000"/>
                    <a:lumOff val="80000"/>
                  </a:schemeClr>
                </a:solidFill>
              </a:rPr>
              <a:t>Scope</a:t>
            </a:r>
            <a:r>
              <a:rPr lang="en-US" u="sng" dirty="0">
                <a:solidFill>
                  <a:schemeClr val="accent6">
                    <a:lumMod val="20000"/>
                    <a:lumOff val="80000"/>
                  </a:schemeClr>
                </a:solidFill>
              </a:rPr>
              <a:t>:</a:t>
            </a:r>
          </a:p>
        </p:txBody>
      </p:sp>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dirty="0"/>
              <a:t>Presentation Title</a:t>
            </a:r>
          </a:p>
        </p:txBody>
      </p:sp>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4162932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FB5258A0-73F8-8CE4-818B-40B1454BD181}"/>
              </a:ext>
            </a:extLst>
          </p:cNvPr>
          <p:cNvPicPr>
            <a:picLocks noGrp="1" noChangeAspect="1"/>
          </p:cNvPicPr>
          <p:nvPr>
            <p:ph type="pic" sz="quarter" idx="48"/>
          </p:nvPr>
        </p:nvPicPr>
        <p:blipFill>
          <a:blip r:embed="rId3"/>
          <a:srcRect l="20120" r="20120"/>
          <a:stretch>
            <a:fillRect/>
          </a:stretch>
        </p:blipFill>
        <p:spPr/>
      </p:pic>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36489" y="1628301"/>
            <a:ext cx="4959822" cy="2801558"/>
          </a:xfrm>
        </p:spPr>
        <p:txBody>
          <a:bodyPr/>
          <a:lstStyle/>
          <a:p>
            <a:r>
              <a:rPr lang="en-US" sz="2400" b="0" i="0" dirty="0">
                <a:solidFill>
                  <a:schemeClr val="bg1">
                    <a:lumMod val="20000"/>
                    <a:lumOff val="80000"/>
                  </a:schemeClr>
                </a:solidFill>
                <a:effectLst/>
                <a:latin typeface="Söhne"/>
              </a:rPr>
              <a:t>The proposed cybersecurity solution offers a proactive and adaptive approach to mitigating the threat posed by keyloggers, enabling organizations to protect sensitive data and preserve user privacy. By combining software-based detection algorithms with hardware-based security measures, the system provides robust defense mechanisms against both known and emerging keylogger threats</a:t>
            </a:r>
            <a:r>
              <a:rPr lang="en-US" sz="2800" b="0" i="0" dirty="0">
                <a:solidFill>
                  <a:schemeClr val="bg1">
                    <a:lumMod val="20000"/>
                    <a:lumOff val="80000"/>
                  </a:schemeClr>
                </a:solidFill>
                <a:effectLst/>
                <a:latin typeface="Söhne"/>
              </a:rPr>
              <a:t>.</a:t>
            </a:r>
            <a:endParaRPr lang="en-US" sz="2400" dirty="0">
              <a:solidFill>
                <a:schemeClr val="bg1">
                  <a:lumMod val="20000"/>
                  <a:lumOff val="80000"/>
                </a:schemeClr>
              </a:solidFill>
            </a:endParaRPr>
          </a:p>
        </p:txBody>
      </p:sp>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687430" y="847256"/>
            <a:ext cx="9823998" cy="1325563"/>
          </a:xfrm>
        </p:spPr>
        <p:txBody>
          <a:bodyPr/>
          <a:lstStyle/>
          <a:p>
            <a:r>
              <a:rPr lang="en-US" b="1" u="sng" dirty="0">
                <a:solidFill>
                  <a:schemeClr val="bg1">
                    <a:lumMod val="20000"/>
                    <a:lumOff val="80000"/>
                  </a:schemeClr>
                </a:solidFill>
              </a:rPr>
              <a:t>Conclusion</a:t>
            </a:r>
            <a:r>
              <a:rPr lang="en-US" u="sng" dirty="0">
                <a:solidFill>
                  <a:schemeClr val="bg1">
                    <a:lumMod val="20000"/>
                    <a:lumOff val="80000"/>
                  </a:schemeClr>
                </a:solidFill>
              </a:rPr>
              <a:t>:</a:t>
            </a:r>
          </a:p>
        </p:txBody>
      </p:sp>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dirty="0"/>
              <a:t>Presentation Title</a:t>
            </a:r>
          </a:p>
        </p:txBody>
      </p:sp>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1444156596"/>
      </p:ext>
    </p:extLst>
  </p:cSld>
  <p:clrMapOvr>
    <a:masterClrMapping/>
  </p:clrMapOvr>
</p:sld>
</file>

<file path=ppt/theme/theme1.xml><?xml version="1.0" encoding="utf-8"?>
<a:theme xmlns:a="http://schemas.openxmlformats.org/drawingml/2006/main" name="Vapor Trail">
  <a:themeElements>
    <a:clrScheme name="Custom 1">
      <a:dk1>
        <a:srgbClr val="363636"/>
      </a:dk1>
      <a:lt1>
        <a:srgbClr val="000000"/>
      </a:lt1>
      <a:dk2>
        <a:srgbClr val="000000"/>
      </a:dk2>
      <a:lt2>
        <a:srgbClr val="000000"/>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2.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TM04033937[[fn=Vapor Trail]]</Template>
  <TotalTime>113</TotalTime>
  <Words>671</Words>
  <Application>Microsoft Office PowerPoint</Application>
  <PresentationFormat>Widescreen</PresentationFormat>
  <Paragraphs>72</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等线</vt:lpstr>
      <vt:lpstr>Abadi</vt:lpstr>
      <vt:lpstr>Arial</vt:lpstr>
      <vt:lpstr>Calibri</vt:lpstr>
      <vt:lpstr>Century Gothic</vt:lpstr>
      <vt:lpstr>Posterama Text SemiBold</vt:lpstr>
      <vt:lpstr>Söhne</vt:lpstr>
      <vt:lpstr>Vapor Trail</vt:lpstr>
      <vt:lpstr>Keyloggers and Security</vt:lpstr>
      <vt:lpstr>Agenda</vt:lpstr>
      <vt:lpstr>PowerPoint Presentation</vt:lpstr>
      <vt:lpstr>Key            challenges:</vt:lpstr>
      <vt:lpstr>Algorithm &amp; Deployment:  The system will leverage algorithms for anomaly detection, pattern recognition, and machine learning to continuously analyze user behavior and system activity for signs of keylogger activity. Deployment will involve the installation of software agents on endpoints, along with the integration of network-based sensors for comprehensive coverage across the organization's infrastructure. </vt:lpstr>
      <vt:lpstr>Result</vt:lpstr>
      <vt:lpstr>Research Objectives: </vt:lpstr>
      <vt:lpstr>Future Scope:</vt:lpstr>
      <vt:lpstr>Conclusion:</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Keyloggers and Security</dc:title>
  <dc:creator>Shrivaishnavi Venkatesan</dc:creator>
  <cp:lastModifiedBy>rudhrasri5@gmail.com</cp:lastModifiedBy>
  <cp:revision>5</cp:revision>
  <dcterms:created xsi:type="dcterms:W3CDTF">2024-04-04T09:21:36Z</dcterms:created>
  <dcterms:modified xsi:type="dcterms:W3CDTF">2024-04-05T15:12:42Z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